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sldIdLst>
    <p:sldId id="258" r:id="rId2"/>
    <p:sldId id="262" r:id="rId3"/>
    <p:sldId id="266" r:id="rId4"/>
    <p:sldId id="276" r:id="rId5"/>
    <p:sldId id="267" r:id="rId6"/>
    <p:sldId id="272" r:id="rId7"/>
    <p:sldId id="269" r:id="rId8"/>
    <p:sldId id="277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C0"/>
    <a:srgbClr val="17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5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D57BDD-E64A-4D27-8978-82FFCA18A12C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4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osinstitute.org/" TargetMode="External"/><Relationship Id="rId7" Type="http://schemas.openxmlformats.org/officeDocument/2006/relationships/hyperlink" Target="https://github.com/tmfreiberg/road-safe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zhafen/markets-and-the-medi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iangle sign on the side of a road&#10;&#10;Description automatically generated">
            <a:extLst>
              <a:ext uri="{FF2B5EF4-FFF2-40B4-BE49-F238E27FC236}">
                <a16:creationId xmlns:a16="http://schemas.microsoft.com/office/drawing/2014/main" id="{9D07B205-82E2-C2E6-A702-C57C96E3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3" y="0"/>
            <a:ext cx="12186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11C6-DB79-1D07-28C0-AF7675A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74" y="677894"/>
            <a:ext cx="11431032" cy="165540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 	</a:t>
            </a: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Severity of road accidents</a:t>
            </a:r>
            <a:b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Kelley, Jack Wagner,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Supriyo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Ghosh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Tristan Freiberg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Google Shape;150;p25">
            <a:extLst>
              <a:ext uri="{FF2B5EF4-FFF2-40B4-BE49-F238E27FC236}">
                <a16:creationId xmlns:a16="http://schemas.microsoft.com/office/drawing/2014/main" id="{360A3F52-FDD4-1B23-2390-C5261A3B5758}"/>
              </a:ext>
            </a:extLst>
          </p:cNvPr>
          <p:cNvCxnSpPr>
            <a:cxnSpLocks/>
          </p:cNvCxnSpPr>
          <p:nvPr/>
        </p:nvCxnSpPr>
        <p:spPr>
          <a:xfrm flipH="1">
            <a:off x="1408386" y="6141192"/>
            <a:ext cx="9070428" cy="3729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Google Shape;152;p25">
            <a:hlinkClick r:id="rId3"/>
            <a:extLst>
              <a:ext uri="{FF2B5EF4-FFF2-40B4-BE49-F238E27FC236}">
                <a16:creationId xmlns:a16="http://schemas.microsoft.com/office/drawing/2014/main" id="{9BF276C0-E905-8A07-7A27-6DB3D92F2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65" y="4307229"/>
            <a:ext cx="927921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3;p25">
            <a:extLst>
              <a:ext uri="{FF2B5EF4-FFF2-40B4-BE49-F238E27FC236}">
                <a16:creationId xmlns:a16="http://schemas.microsoft.com/office/drawing/2014/main" id="{82421D07-61C9-8310-BDC4-B2713E5FACA6}"/>
              </a:ext>
            </a:extLst>
          </p:cNvPr>
          <p:cNvSpPr txBox="1"/>
          <p:nvPr/>
        </p:nvSpPr>
        <p:spPr>
          <a:xfrm>
            <a:off x="1364034" y="4622251"/>
            <a:ext cx="398347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ERDŐS INSTITUTE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BOOTCAMP, SPRING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4;p25" descr="Font Github Svg Png Icon Free Download (#360708) - OnlineWebFonts.COM">
            <a:hlinkClick r:id="rId5"/>
            <a:extLst>
              <a:ext uri="{FF2B5EF4-FFF2-40B4-BE49-F238E27FC236}">
                <a16:creationId xmlns:a16="http://schemas.microsoft.com/office/drawing/2014/main" id="{7809F9BF-7D0E-A7FC-B6F2-54D67BA5DD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6875" y="3626167"/>
            <a:ext cx="834210" cy="8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BBA49-8C90-94A7-AD2C-411A8862F1CB}"/>
              </a:ext>
            </a:extLst>
          </p:cNvPr>
          <p:cNvSpPr txBox="1"/>
          <p:nvPr/>
        </p:nvSpPr>
        <p:spPr>
          <a:xfrm>
            <a:off x="10188108" y="4524704"/>
            <a:ext cx="28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crash on the road&#10;&#10;Description automatically generated">
            <a:extLst>
              <a:ext uri="{FF2B5EF4-FFF2-40B4-BE49-F238E27FC236}">
                <a16:creationId xmlns:a16="http://schemas.microsoft.com/office/drawing/2014/main" id="{F7AE2438-F0D0-F9EB-A280-6FD3386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6" y="875249"/>
            <a:ext cx="5252865" cy="3251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B7E0A-47E1-7D24-34EE-B083B09634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C441-0941-0FBE-4267-F2B0A5684C18}"/>
              </a:ext>
            </a:extLst>
          </p:cNvPr>
          <p:cNvSpPr txBox="1"/>
          <p:nvPr/>
        </p:nvSpPr>
        <p:spPr>
          <a:xfrm>
            <a:off x="0" y="875249"/>
            <a:ext cx="66515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Understanding and predicting traffic accident severity is crucial for improving emergency response protocols and urban planning strategies.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project focused on analyzing data related to ~300,000 traffic accidents based on police reports filed in Montreal between 2011 and 2022.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goal was to develop a model that could reliably predict the severity level of a traffic accident as belonging to one of three classes: material damage (no injuries), minor injuries, or serious/fatal injuries sustained by at least one person.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Providing 911 dispatchers or urban planners with predictive insights would facilitate better emergency response coordination, and infrastructure design that aligns with Vision Zero strategies, or generally reducing the frequency/severity of road accidents.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977"/>
            <a:ext cx="12192000" cy="1666755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       </a:t>
            </a: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2382582"/>
            <a:ext cx="11285317" cy="4475418"/>
          </a:xfrm>
        </p:spPr>
        <p:txBody>
          <a:bodyPr>
            <a:normAutofit/>
          </a:bodyPr>
          <a:lstStyle/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200" b="0" i="0" dirty="0">
                <a:effectLst/>
                <a:latin typeface="Arial" panose="020B0604020202020204" pitchFamily="34" charset="0"/>
              </a:rPr>
              <a:t>We use the </a:t>
            </a:r>
            <a:r>
              <a:rPr lang="en-US" sz="2200" dirty="0">
                <a:latin typeface="Arial" panose="020B0604020202020204" pitchFamily="34" charset="0"/>
              </a:rPr>
              <a:t>accident reports from </a:t>
            </a:r>
            <a:r>
              <a:rPr lang="en-US" sz="2200" b="0" i="0" dirty="0">
                <a:effectLst/>
                <a:latin typeface="Arial" panose="020B0604020202020204" pitchFamily="34" charset="0"/>
              </a:rPr>
              <a:t>QUEBEC AUTOMOBILE INSURANCE SOCIETY (SAAQ) for last 10 years. 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1800" dirty="0"/>
          </a:p>
          <a:p>
            <a:pPr>
              <a:buClr>
                <a:srgbClr val="172937"/>
              </a:buClr>
              <a:buFont typeface="Wingdings" pitchFamily="2" charset="2"/>
              <a:buChar char="Ø"/>
            </a:pPr>
            <a:r>
              <a:rPr lang="en-US" sz="2200" b="0" i="0" dirty="0">
                <a:effectLst/>
                <a:latin typeface="Arial" panose="020B0604020202020204" pitchFamily="34" charset="0"/>
              </a:rPr>
              <a:t>Available features in the data can be grouped as: temporal (month, weekend/weekday, hour); environmental (e.g. weather, light conditions); road conditions and built-environment (speed limit, one-way versus two-way street, school zone/residential zone etc.); road users/vehicle (pedestrian, cyclist, motorcyclist, light truck, heavy vehicle); nature of the accident (single vehicle, collision with fixed object, animal, etc.).</a:t>
            </a:r>
          </a:p>
        </p:txBody>
      </p:sp>
    </p:spTree>
    <p:extLst>
      <p:ext uri="{BB962C8B-B14F-4D97-AF65-F5344CB8AC3E}">
        <p14:creationId xmlns:p14="http://schemas.microsoft.com/office/powerpoint/2010/main" val="8065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C975D9-0DD9-1C38-B8A9-E5E9E7DFC118}"/>
              </a:ext>
            </a:extLst>
          </p:cNvPr>
          <p:cNvSpPr/>
          <p:nvPr/>
        </p:nvSpPr>
        <p:spPr>
          <a:xfrm>
            <a:off x="0" y="1643604"/>
            <a:ext cx="12192000" cy="5214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FFFF3D-4EF9-C5DC-6C41-28BD7EF6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40761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C9B6-A640-A03C-05B2-3A41021E26E8}"/>
              </a:ext>
            </a:extLst>
          </p:cNvPr>
          <p:cNvSpPr txBox="1"/>
          <p:nvPr/>
        </p:nvSpPr>
        <p:spPr>
          <a:xfrm>
            <a:off x="123463" y="2114381"/>
            <a:ext cx="119450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was chosen as a classifier for our ternary classification problem, for the following reasons: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adept at handling imbalanced datasets, like ours: less than 1% of accidents are serious/fatal, and less than 20% are minor.</a:t>
            </a:r>
          </a:p>
          <a:p>
            <a:pPr marL="342900" indent="-3429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Speed and Efficiency: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known for its speed and efficiency, making it feasible to train on large datasets with numerous features.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Handling Missing Values: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 handle missing values internally, reducing the preprocessing burden. Since our dataset contains missing values for most variables, this capability is advantageous.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4. Feature Interaction Handling: While it's challenging to discern which variables might interact in our dataset,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XGBoost's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ensemble nature inherently captures interactions between features. This can lead to more nuanced and accurate predictions compared to simpler models.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2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C0A15-2BBA-2F38-A776-80AF547E4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37520"/>
              </p:ext>
            </p:extLst>
          </p:nvPr>
        </p:nvGraphicFramePr>
        <p:xfrm>
          <a:off x="2295556" y="3802429"/>
          <a:ext cx="6773335" cy="29068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645745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498744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0883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99130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18067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0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7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3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129007"/>
                  </a:ext>
                </a:extLst>
              </a:tr>
              <a:tr h="681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F2 score: 0.689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97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BFC89D-7166-3B1F-E53E-DBA2D398F867}"/>
              </a:ext>
            </a:extLst>
          </p:cNvPr>
          <p:cNvSpPr txBox="1"/>
          <p:nvPr/>
        </p:nvSpPr>
        <p:spPr>
          <a:xfrm>
            <a:off x="1634544" y="2281166"/>
            <a:ext cx="865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Models used: Baseline, Logistic, Random Forest, SVM, </a:t>
            </a:r>
            <a:r>
              <a:rPr lang="en-US" sz="2000" dirty="0" err="1"/>
              <a:t>XGBoost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Final model: </a:t>
            </a:r>
            <a:r>
              <a:rPr lang="en-US" sz="2000" dirty="0" err="1"/>
              <a:t>XGBoost</a:t>
            </a:r>
            <a:r>
              <a:rPr lang="en-US" sz="2000" dirty="0"/>
              <a:t> with </a:t>
            </a:r>
            <a:r>
              <a:rPr lang="en-US" sz="2000" dirty="0" err="1"/>
              <a:t>upsampling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854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      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demo_screencast">
            <a:hlinkClick r:id="" action="ppaction://media"/>
            <a:extLst>
              <a:ext uri="{FF2B5EF4-FFF2-40B4-BE49-F238E27FC236}">
                <a16:creationId xmlns:a16="http://schemas.microsoft.com/office/drawing/2014/main" id="{B48F33F5-B062-4B06-3821-85D1C30AB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40"/>
          <a:stretch/>
        </p:blipFill>
        <p:spPr>
          <a:xfrm>
            <a:off x="825085" y="2034074"/>
            <a:ext cx="10138838" cy="46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A5A86-F493-7464-ED41-8D17A2F15931}"/>
              </a:ext>
            </a:extLst>
          </p:cNvPr>
          <p:cNvSpPr txBox="1"/>
          <p:nvPr/>
        </p:nvSpPr>
        <p:spPr>
          <a:xfrm>
            <a:off x="811763" y="2453951"/>
            <a:ext cx="10478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model on traffic data from different areas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Source traffic data with different variables to try to improve predictions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 tool for emergency vehicle dispatchers to allocate appropriate resources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model to make recommendations to city governments to improve areas with high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258108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71A4-866C-534A-125F-F22A758B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933903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Future Directions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526E0-29A0-E065-0C30-9080009C11D5}"/>
              </a:ext>
            </a:extLst>
          </p:cNvPr>
          <p:cNvSpPr txBox="1"/>
          <p:nvPr/>
        </p:nvSpPr>
        <p:spPr>
          <a:xfrm>
            <a:off x="547870" y="2986269"/>
            <a:ext cx="10197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deployed the model in the form of a bilingual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app which could potentially be used to provide insight on questions such as: how would changing a two-way street to a one-way street affect severity level of accidents, if an accident occurs?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much better-performing model would certainly be required for this to be a useful tool for 911 dispatchers. However, by collecting and exploiting certain other kinds of data associated with accidents, it may be feasible to obtain a sufficiently well-performing model for urban planning purposes. This is future work.</a:t>
            </a:r>
          </a:p>
        </p:txBody>
      </p:sp>
    </p:spTree>
    <p:extLst>
      <p:ext uri="{BB962C8B-B14F-4D97-AF65-F5344CB8AC3E}">
        <p14:creationId xmlns:p14="http://schemas.microsoft.com/office/powerpoint/2010/main" val="154196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23778-B1CB-F67F-9889-0099D768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98" y="2532186"/>
            <a:ext cx="8527055" cy="2006763"/>
          </a:xfrm>
          <a:solidFill>
            <a:srgbClr val="E9EDC0"/>
          </a:solidFill>
        </p:spPr>
        <p:txBody>
          <a:bodyPr>
            <a:noAutofit/>
          </a:bodyPr>
          <a:lstStyle/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thanks to: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Adam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Kawash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for his mentorship.</a:t>
            </a:r>
          </a:p>
          <a:p>
            <a:pPr marL="0" indent="0">
              <a:buClr>
                <a:srgbClr val="172937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Erdős Institute, for the opportunity and support!</a:t>
            </a:r>
          </a:p>
          <a:p>
            <a:pPr marL="0" indent="0">
              <a:buClr>
                <a:srgbClr val="172937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A2457-3EFD-582B-E1E4-19BFBEEB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36204"/>
          </a:xfrm>
          <a:solidFill>
            <a:srgbClr val="172937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460112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941</TotalTime>
  <Words>682</Words>
  <Application>Microsoft Macintosh PowerPoint</Application>
  <PresentationFormat>Widescreen</PresentationFormat>
  <Paragraphs>75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Gallery</vt:lpstr>
      <vt:lpstr>         Predicting Severity of road accidents    Elizabeth Kelley, Jack Wagner, Supriyo Ghosh, Tristan Freiberg </vt:lpstr>
      <vt:lpstr>PowerPoint Presentation</vt:lpstr>
      <vt:lpstr>               Data collection </vt:lpstr>
      <vt:lpstr> Model selection </vt:lpstr>
      <vt:lpstr> Model selection </vt:lpstr>
      <vt:lpstr> Streamlit application        </vt:lpstr>
      <vt:lpstr> Potential Future Directions  </vt:lpstr>
      <vt:lpstr> Potential Future Directions 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Predicting Stock Volatility using sentiment analysis      Supriyo Ghosh, Feride Kose, Hy Lam, Mehdi Rezaie and Trung Vo </dc:title>
  <dc:creator>Kose, Feride Ceren</dc:creator>
  <cp:lastModifiedBy>Ghosh, Supriyo (sg4at)</cp:lastModifiedBy>
  <cp:revision>16</cp:revision>
  <dcterms:created xsi:type="dcterms:W3CDTF">2023-11-30T16:16:37Z</dcterms:created>
  <dcterms:modified xsi:type="dcterms:W3CDTF">2024-04-23T19:42:09Z</dcterms:modified>
</cp:coreProperties>
</file>